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3"/>
  </p:notesMasterIdLst>
  <p:sldIdLst>
    <p:sldId id="261" r:id="rId2"/>
    <p:sldId id="258" r:id="rId3"/>
    <p:sldId id="298" r:id="rId4"/>
    <p:sldId id="299" r:id="rId5"/>
    <p:sldId id="304" r:id="rId6"/>
    <p:sldId id="306" r:id="rId7"/>
    <p:sldId id="300" r:id="rId8"/>
    <p:sldId id="301" r:id="rId9"/>
    <p:sldId id="302" r:id="rId10"/>
    <p:sldId id="303" r:id="rId11"/>
    <p:sldId id="308" r:id="rId12"/>
  </p:sldIdLst>
  <p:sldSz cx="9144000" cy="5143500" type="screen16x9"/>
  <p:notesSz cx="6858000" cy="9144000"/>
  <p:embeddedFontLst>
    <p:embeddedFont>
      <p:font typeface="12롯데마트드림Bold" panose="02020603020101020101" pitchFamily="18" charset="-127"/>
      <p:regular r:id="rId14"/>
    </p:embeddedFont>
    <p:embeddedFont>
      <p:font typeface="12롯데마트행복Medium" panose="02020603020101020101" pitchFamily="18" charset="-127"/>
      <p:regular r:id="rId15"/>
    </p:embeddedFont>
    <p:embeddedFont>
      <p:font typeface="Righteous" panose="020B0600000101010101" charset="0"/>
      <p:regular r:id="rId16"/>
    </p:embeddedFont>
    <p:embeddedFont>
      <p:font typeface="Roboto Condensed Light" panose="020B0600000101010101" charset="0"/>
      <p:regular r:id="rId17"/>
      <p:bold r:id="rId18"/>
      <p:italic r:id="rId19"/>
      <p:boldItalic r:id="rId20"/>
    </p:embeddedFont>
    <p:embeddedFont>
      <p:font typeface="Squada One" panose="020B0600000101010101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35006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57095241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57095241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627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586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001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5d16254f0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5d16254f0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1632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343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356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3232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31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ctrTitle"/>
          </p:nvPr>
        </p:nvSpPr>
        <p:spPr>
          <a:xfrm>
            <a:off x="749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ctrTitle" idx="2"/>
          </p:nvPr>
        </p:nvSpPr>
        <p:spPr>
          <a:xfrm>
            <a:off x="2750155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2750119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3"/>
          </p:nvPr>
        </p:nvSpPr>
        <p:spPr>
          <a:xfrm>
            <a:off x="4800201" y="1802125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4"/>
          </p:nvPr>
        </p:nvSpPr>
        <p:spPr>
          <a:xfrm>
            <a:off x="4800165" y="2263575"/>
            <a:ext cx="1570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 idx="5"/>
          </p:nvPr>
        </p:nvSpPr>
        <p:spPr>
          <a:xfrm>
            <a:off x="3794948" y="3600050"/>
            <a:ext cx="157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6"/>
          </p:nvPr>
        </p:nvSpPr>
        <p:spPr>
          <a:xfrm>
            <a:off x="3753025" y="4061500"/>
            <a:ext cx="1653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4" r:id="rId3"/>
    <p:sldLayoutId id="2147483655" r:id="rId4"/>
    <p:sldLayoutId id="2147483660" r:id="rId5"/>
    <p:sldLayoutId id="2147483661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1.2 </a:t>
            </a:r>
            <a:r>
              <a:rPr lang="ko-KR" altLang="en-U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머신 러닝의 간략한 역사</a:t>
            </a:r>
            <a:endParaRPr b="1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딥러닝 이전 머신 러닝의 간략한 역사와 개념들 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FA7FC49A-8942-4E5A-99C2-25A0EF4CB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15"/>
    </mc:Choice>
    <mc:Fallback>
      <p:transition spd="slow" advTm="20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신경망의 층에 더 잘 맞는 활성화 함수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층별 사전 훈련을 불필요하게 만든 가중치 초기화 방법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RMSProp</a:t>
            </a:r>
            <a:r>
              <a:rPr 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과 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Adam 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같은 더 좋은 최적화 방법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알고리즘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3EB21A8D-3A18-43C8-A696-7B7CCE68C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36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32"/>
    </mc:Choice>
    <mc:Fallback>
      <p:transition spd="slow" advTm="2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7"/>
          <p:cNvSpPr/>
          <p:nvPr/>
        </p:nvSpPr>
        <p:spPr>
          <a:xfrm rot="5400000">
            <a:off x="2534502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7"/>
          <p:cNvSpPr/>
          <p:nvPr/>
        </p:nvSpPr>
        <p:spPr>
          <a:xfrm rot="5400000">
            <a:off x="3566117" y="3010595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7"/>
          <p:cNvSpPr/>
          <p:nvPr/>
        </p:nvSpPr>
        <p:spPr>
          <a:xfrm rot="5400000">
            <a:off x="4584549" y="1219730"/>
            <a:ext cx="2001410" cy="17955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7"/>
          <p:cNvSpPr txBox="1">
            <a:spLocks noGrp="1"/>
          </p:cNvSpPr>
          <p:nvPr>
            <p:ph type="ctrTitle"/>
          </p:nvPr>
        </p:nvSpPr>
        <p:spPr>
          <a:xfrm>
            <a:off x="2855702" y="267000"/>
            <a:ext cx="3274158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딥러닝의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지속성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44" name="Google Shape;344;p47"/>
          <p:cNvSpPr txBox="1">
            <a:spLocks noGrp="1"/>
          </p:cNvSpPr>
          <p:nvPr>
            <p:ph type="ctrTitle" idx="2"/>
          </p:nvPr>
        </p:nvSpPr>
        <p:spPr>
          <a:xfrm>
            <a:off x="2855702" y="1384368"/>
            <a:ext cx="1337751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단순함</a:t>
            </a:r>
            <a:endParaRPr sz="1600" b="1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45" name="Google Shape;345;p47"/>
          <p:cNvSpPr txBox="1">
            <a:spLocks noGrp="1"/>
          </p:cNvSpPr>
          <p:nvPr>
            <p:ph type="subTitle" idx="1"/>
          </p:nvPr>
        </p:nvSpPr>
        <p:spPr>
          <a:xfrm>
            <a:off x="2750119" y="1752168"/>
            <a:ext cx="1570200" cy="879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특성 공학이 필요하지 않아 불안정한 많은 엔지니어링 과정을 쉽게 </a:t>
            </a:r>
            <a:r>
              <a:rPr lang="ko-KR" altLang="en-US" sz="1200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바꿔줌</a:t>
            </a:r>
            <a:endParaRPr sz="1200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47" name="Google Shape;347;p47"/>
          <p:cNvSpPr txBox="1">
            <a:spLocks noGrp="1"/>
          </p:cNvSpPr>
          <p:nvPr>
            <p:ph type="subTitle" idx="4"/>
          </p:nvPr>
        </p:nvSpPr>
        <p:spPr>
          <a:xfrm>
            <a:off x="4687478" y="1690150"/>
            <a:ext cx="1795549" cy="941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sz="1200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딥러닝은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</a:t>
            </a:r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GPU 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또는 </a:t>
            </a:r>
            <a:r>
              <a:rPr lang="en-US" altLang="ko-KR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TPU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에서 쉽게 </a:t>
            </a:r>
            <a:r>
              <a:rPr lang="ko-KR" altLang="en-US" sz="1200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병렬화할</a:t>
            </a:r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 수 있기 때문에 무어의 법칙 혜택을 크게 볼 수 있음</a:t>
            </a:r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6"/>
          </p:nvPr>
        </p:nvSpPr>
        <p:spPr>
          <a:xfrm>
            <a:off x="3669047" y="3647229"/>
            <a:ext cx="1795550" cy="782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ko-KR" altLang="en-US" sz="1200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딥러닝 모델은 처음부터 다시 시작하지 않고 추가되는 데이터로도 훈련이 가능</a:t>
            </a:r>
          </a:p>
        </p:txBody>
      </p:sp>
      <p:sp>
        <p:nvSpPr>
          <p:cNvPr id="25" name="Google Shape;344;p47">
            <a:extLst>
              <a:ext uri="{FF2B5EF4-FFF2-40B4-BE49-F238E27FC236}">
                <a16:creationId xmlns:a16="http://schemas.microsoft.com/office/drawing/2014/main" id="{48E511B5-86F6-4F29-A32B-C3BC24750E70}"/>
              </a:ext>
            </a:extLst>
          </p:cNvPr>
          <p:cNvSpPr txBox="1">
            <a:spLocks/>
          </p:cNvSpPr>
          <p:nvPr/>
        </p:nvSpPr>
        <p:spPr>
          <a:xfrm>
            <a:off x="4916378" y="1322350"/>
            <a:ext cx="1337751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ko-KR" altLang="en-US" sz="16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확장성</a:t>
            </a:r>
          </a:p>
        </p:txBody>
      </p:sp>
      <p:sp>
        <p:nvSpPr>
          <p:cNvPr id="26" name="Google Shape;344;p47">
            <a:extLst>
              <a:ext uri="{FF2B5EF4-FFF2-40B4-BE49-F238E27FC236}">
                <a16:creationId xmlns:a16="http://schemas.microsoft.com/office/drawing/2014/main" id="{53329B8E-9F86-4E45-90EF-624B32FDCF81}"/>
              </a:ext>
            </a:extLst>
          </p:cNvPr>
          <p:cNvSpPr txBox="1">
            <a:spLocks/>
          </p:cNvSpPr>
          <p:nvPr/>
        </p:nvSpPr>
        <p:spPr>
          <a:xfrm>
            <a:off x="3911274" y="3341447"/>
            <a:ext cx="1337751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ighteous"/>
              <a:buNone/>
              <a:defRPr sz="18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ko-KR" altLang="en-US" sz="16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다용도와 재사용성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16D43C7-437D-4396-A4A6-F5A46CD0F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836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29"/>
    </mc:Choice>
    <mc:Fallback>
      <p:transition spd="slow" advTm="49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확률적 모델링은 </a:t>
            </a:r>
            <a:r>
              <a:rPr lang="ko-KR" altLang="en-US" sz="13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통계학 이론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을 데이터 분석에 응용한 것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수작업으로 데이터 분석을 한 </a:t>
            </a:r>
            <a:r>
              <a:rPr lang="ko-KR" altLang="en-US" sz="1300" b="1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나이브</a:t>
            </a:r>
            <a:r>
              <a:rPr lang="ko-KR" altLang="en-US" sz="13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sz="1300" b="1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베이즈</a:t>
            </a:r>
            <a:r>
              <a:rPr lang="ko-KR" altLang="en-US" sz="13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알고리즘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이 대표적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이와 밀접하게 연관된 모델이 분류 알고리즘인  </a:t>
            </a:r>
            <a:r>
              <a:rPr lang="ko-KR" altLang="en-US" sz="13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로지스틱 회귀 모델</a:t>
            </a:r>
            <a:endParaRPr sz="1300" b="1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확률적 모델링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B56F60B1-3C8A-4D82-BD47-FC3F4F5DE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00"/>
    </mc:Choice>
    <mc:Fallback>
      <p:transition spd="slow" advTm="25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300" b="1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경사 하강법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을 사용한 </a:t>
            </a: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역전파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알고리즘으로 대규모 신경망 훈련이 효율적으로 바뀜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성공적인 첫 번째 신경망은 </a:t>
            </a: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합성곱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신경망과 역전파를 연결하여 </a:t>
            </a: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손글씨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숫자 이미지를 분류하는 </a:t>
            </a:r>
            <a:r>
              <a:rPr lang="en-US" altLang="ko-KR" sz="1300" b="1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LeNet</a:t>
            </a:r>
            <a:endParaRPr sz="1300" b="1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초창기 신경망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7AF0B330-E09B-4D84-B19B-FBC1C4FBD0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651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93"/>
    </mc:Choice>
    <mc:Fallback>
      <p:transition spd="slow" advTm="25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커널 방법은 분류 알고리즘의 한 종류로 서포트 벡터 머신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(SVM)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이 가장 유명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서포트 벡터 머신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(SVM)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은 데이터 포인트 그룹 사이에 좋은 결정 경계를 찾아 데이터 포인트를 분류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커널 방법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05025A9-E639-47A2-B3E7-C5095FEA32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01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95"/>
    </mc:Choice>
    <mc:Fallback>
      <p:transition spd="slow" advTm="18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>
            <a:spLocks noGrp="1"/>
          </p:cNvSpPr>
          <p:nvPr>
            <p:ph type="ctrTitle"/>
          </p:nvPr>
        </p:nvSpPr>
        <p:spPr>
          <a:xfrm flipH="1">
            <a:off x="-101" y="507400"/>
            <a:ext cx="8814647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결정 트리</a:t>
            </a:r>
            <a:r>
              <a:rPr lang="en-US" altLang="ko-KR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, </a:t>
            </a:r>
            <a:r>
              <a:rPr lang="ko-KR" altLang="en-US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랜덤 포레스트</a:t>
            </a:r>
            <a:r>
              <a:rPr lang="en-US" altLang="ko-KR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, </a:t>
            </a:r>
            <a:r>
              <a:rPr lang="ko-KR" altLang="en-US" sz="32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그래디언트</a:t>
            </a:r>
            <a:r>
              <a:rPr lang="ko-KR" altLang="en-US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sz="32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부스팅</a:t>
            </a:r>
            <a:r>
              <a:rPr lang="ko-KR" altLang="en-US" sz="32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머신</a:t>
            </a:r>
            <a:endParaRPr sz="32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465" name="Google Shape;465;p53"/>
          <p:cNvSpPr/>
          <p:nvPr/>
        </p:nvSpPr>
        <p:spPr>
          <a:xfrm rot="5400000">
            <a:off x="10770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53"/>
          <p:cNvSpPr/>
          <p:nvPr/>
        </p:nvSpPr>
        <p:spPr>
          <a:xfrm rot="5400000">
            <a:off x="321671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53"/>
          <p:cNvSpPr/>
          <p:nvPr/>
        </p:nvSpPr>
        <p:spPr>
          <a:xfrm rot="5400000">
            <a:off x="5356363" y="1809363"/>
            <a:ext cx="2710575" cy="213965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53"/>
          <p:cNvSpPr txBox="1"/>
          <p:nvPr/>
        </p:nvSpPr>
        <p:spPr>
          <a:xfrm>
            <a:off x="1918377" y="1879045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FFFFFF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Squada One"/>
                <a:sym typeface="Squada One"/>
              </a:rPr>
              <a:t>결정 트리</a:t>
            </a:r>
            <a:endParaRPr sz="1200" dirty="0">
              <a:solidFill>
                <a:srgbClr val="FFFFFF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  <a:cs typeface="Squada One"/>
              <a:sym typeface="Squada One"/>
            </a:endParaRPr>
          </a:p>
        </p:txBody>
      </p:sp>
      <p:sp>
        <p:nvSpPr>
          <p:cNvPr id="469" name="Google Shape;469;p53"/>
          <p:cNvSpPr txBox="1"/>
          <p:nvPr/>
        </p:nvSpPr>
        <p:spPr>
          <a:xfrm>
            <a:off x="6219802" y="1836593"/>
            <a:ext cx="987600" cy="462852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solidFill>
                  <a:srgbClr val="FFFFFF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Squada One"/>
                <a:sym typeface="Squada One"/>
              </a:rPr>
              <a:t>그래디언트</a:t>
            </a:r>
            <a:r>
              <a:rPr lang="ko-KR" altLang="en-US" sz="1200" dirty="0">
                <a:solidFill>
                  <a:srgbClr val="FFFFFF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Squada One"/>
                <a:sym typeface="Squada One"/>
              </a:rPr>
              <a:t> </a:t>
            </a:r>
            <a:r>
              <a:rPr lang="ko-KR" altLang="en-US" sz="1200" dirty="0" err="1">
                <a:solidFill>
                  <a:srgbClr val="FFFFFF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Squada One"/>
                <a:sym typeface="Squada One"/>
              </a:rPr>
              <a:t>부스팅</a:t>
            </a:r>
            <a:endParaRPr sz="1200" dirty="0">
              <a:solidFill>
                <a:srgbClr val="FFFFFF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  <a:cs typeface="Squada One"/>
              <a:sym typeface="Squada One"/>
            </a:endParaRPr>
          </a:p>
        </p:txBody>
      </p:sp>
      <p:sp>
        <p:nvSpPr>
          <p:cNvPr id="471" name="Google Shape;471;p53"/>
          <p:cNvSpPr txBox="1"/>
          <p:nvPr/>
        </p:nvSpPr>
        <p:spPr>
          <a:xfrm>
            <a:off x="1325393" y="4234357"/>
            <a:ext cx="2139651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altLang="en-US" sz="1200" dirty="0">
                <a:solidFill>
                  <a:srgbClr val="FFFFFF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Roboto Condensed Light"/>
                <a:sym typeface="Roboto Condensed Light"/>
              </a:rPr>
              <a:t>입력 데이터를 분류하거나 주어진 입력에 대해 출력 값을 예측</a:t>
            </a:r>
            <a:endParaRPr sz="1200" dirty="0">
              <a:solidFill>
                <a:srgbClr val="FFFFFF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  <a:cs typeface="Roboto Condensed Light"/>
              <a:sym typeface="Roboto Condensed Light"/>
            </a:endParaRPr>
          </a:p>
        </p:txBody>
      </p:sp>
      <p:sp>
        <p:nvSpPr>
          <p:cNvPr id="472" name="Google Shape;472;p53"/>
          <p:cNvSpPr txBox="1"/>
          <p:nvPr/>
        </p:nvSpPr>
        <p:spPr>
          <a:xfrm>
            <a:off x="3795150" y="4244888"/>
            <a:ext cx="15537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FFFFFF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Roboto Condensed Light"/>
                <a:sym typeface="Roboto Condensed Light"/>
              </a:rPr>
              <a:t>서로 다른 결정 트리를 많이 만들고 출력을 앙상블</a:t>
            </a:r>
            <a:endParaRPr sz="1200" dirty="0">
              <a:solidFill>
                <a:srgbClr val="FFFFFF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  <a:cs typeface="Roboto Condensed Light"/>
              <a:sym typeface="Roboto Condensed Light"/>
            </a:endParaRPr>
          </a:p>
        </p:txBody>
      </p:sp>
      <p:sp>
        <p:nvSpPr>
          <p:cNvPr id="473" name="Google Shape;473;p53"/>
          <p:cNvSpPr txBox="1"/>
          <p:nvPr/>
        </p:nvSpPr>
        <p:spPr>
          <a:xfrm>
            <a:off x="5744613" y="4234357"/>
            <a:ext cx="2014763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FFFFFF"/>
                </a:solidFill>
                <a:latin typeface="12롯데마트행복Medium" panose="02020603020101020101" pitchFamily="18" charset="-127"/>
                <a:ea typeface="12롯데마트행복Medium" panose="02020603020101020101" pitchFamily="18" charset="-127"/>
                <a:cs typeface="Roboto Condensed Light"/>
                <a:sym typeface="Roboto Condensed Light"/>
              </a:rPr>
              <a:t>결정 트리를 앙상블 하며 이전 모델에서 놓친 데이터 포인트를 보완하며 학습</a:t>
            </a:r>
            <a:endParaRPr sz="1200" dirty="0">
              <a:solidFill>
                <a:srgbClr val="FFFFFF"/>
              </a:solidFill>
              <a:latin typeface="12롯데마트행복Medium" panose="02020603020101020101" pitchFamily="18" charset="-127"/>
              <a:ea typeface="12롯데마트행복Medium" panose="02020603020101020101" pitchFamily="18" charset="-127"/>
              <a:cs typeface="Roboto Condensed Light"/>
              <a:sym typeface="Roboto Condensed Light"/>
            </a:endParaRPr>
          </a:p>
        </p:txBody>
      </p:sp>
      <p:pic>
        <p:nvPicPr>
          <p:cNvPr id="1026" name="Picture 2" descr="머신러닝 - 4. 결정 트리(Decision Tree)">
            <a:extLst>
              <a:ext uri="{FF2B5EF4-FFF2-40B4-BE49-F238E27FC236}">
                <a16:creationId xmlns:a16="http://schemas.microsoft.com/office/drawing/2014/main" id="{D38DC819-7273-4CA2-B7EF-E198D285F8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327" y="2434570"/>
            <a:ext cx="1768597" cy="1256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Google Shape;468;p53">
            <a:extLst>
              <a:ext uri="{FF2B5EF4-FFF2-40B4-BE49-F238E27FC236}">
                <a16:creationId xmlns:a16="http://schemas.microsoft.com/office/drawing/2014/main" id="{182786DD-71FE-4AFD-98D8-30017D48BBB9}"/>
              </a:ext>
            </a:extLst>
          </p:cNvPr>
          <p:cNvSpPr txBox="1"/>
          <p:nvPr/>
        </p:nvSpPr>
        <p:spPr>
          <a:xfrm>
            <a:off x="4071474" y="1885002"/>
            <a:ext cx="987600" cy="3456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FFFFFF"/>
                </a:solidFill>
                <a:latin typeface="12롯데마트드림Bold" panose="02020603020101020101" pitchFamily="18" charset="-127"/>
                <a:ea typeface="12롯데마트드림Bold" panose="02020603020101020101" pitchFamily="18" charset="-127"/>
                <a:cs typeface="Squada One"/>
                <a:sym typeface="Squada One"/>
              </a:rPr>
              <a:t>랜덤 포레스트</a:t>
            </a:r>
            <a:endParaRPr sz="1200" dirty="0">
              <a:solidFill>
                <a:srgbClr val="FFFFFF"/>
              </a:solidFill>
              <a:latin typeface="12롯데마트드림Bold" panose="02020603020101020101" pitchFamily="18" charset="-127"/>
              <a:ea typeface="12롯데마트드림Bold" panose="02020603020101020101" pitchFamily="18" charset="-127"/>
              <a:cs typeface="Squada One"/>
              <a:sym typeface="Squada One"/>
            </a:endParaRPr>
          </a:p>
        </p:txBody>
      </p:sp>
      <p:pic>
        <p:nvPicPr>
          <p:cNvPr id="1032" name="Picture 8" descr="Random Forest(랜덤 포레스트) 개념 정리 | Codesigner's Dev Story">
            <a:extLst>
              <a:ext uri="{FF2B5EF4-FFF2-40B4-BE49-F238E27FC236}">
                <a16:creationId xmlns:a16="http://schemas.microsoft.com/office/drawing/2014/main" id="{B8124B8B-B250-4678-AFD3-871B6D832F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488" y="2428191"/>
            <a:ext cx="1815572" cy="126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머신러닝 기초 15 - Ensemble Learning - Boosting (부스팅) - Gradient Boosting (그래디언트  부스팅) : 네이버 블로그">
            <a:extLst>
              <a:ext uri="{FF2B5EF4-FFF2-40B4-BE49-F238E27FC236}">
                <a16:creationId xmlns:a16="http://schemas.microsoft.com/office/drawing/2014/main" id="{A73D39D8-F219-4E23-A19C-078D4E0F5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471" y="2428191"/>
            <a:ext cx="1868357" cy="126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5EED507-3CB7-4A42-97B1-0AF406AAC9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047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01"/>
    </mc:Choice>
    <mc:Fallback>
      <p:transition spd="slow" advTm="47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많은 문제에서 좋은 성능을 내고 특성공학 자동화를 통해 문제를 해결하기 쉽게 만들어 줌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층을 거치면서 점진적으로 더 복잡한 표현이 만들어짐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sz="1300" b="1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점진적인 중간 표현이 공동으로 학습됨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딥러닝의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특징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FEEACCB-36FB-4A87-9C2F-CDF7B321ED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196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43"/>
    </mc:Choice>
    <mc:Fallback>
      <p:transition spd="slow" advTm="29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1.3 </a:t>
            </a:r>
            <a:r>
              <a:rPr lang="ko-KR" altLang="en-US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왜 </a:t>
            </a:r>
            <a:r>
              <a:rPr lang="ko-KR" altLang="en-US" b="1" dirty="0" err="1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딥러닝일까</a:t>
            </a:r>
            <a:r>
              <a:rPr lang="en-US" altLang="ko-KR" b="1" dirty="0">
                <a:latin typeface="12롯데마트행복Medium" panose="02020603020101020101" pitchFamily="18" charset="-127"/>
                <a:ea typeface="12롯데마트행복Medium" panose="02020603020101020101" pitchFamily="18" charset="-127"/>
              </a:rPr>
              <a:t>?</a:t>
            </a:r>
            <a:endParaRPr b="1" dirty="0">
              <a:latin typeface="12롯데마트행복Medium" panose="02020603020101020101" pitchFamily="18" charset="-127"/>
              <a:ea typeface="12롯데마트행복Medium" panose="02020603020101020101" pitchFamily="18" charset="-127"/>
            </a:endParaRPr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머신 러닝의 진보를 이끈 세 가지 요소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하드웨어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데이터셋과 벤치마크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알고리즘 향상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6AA551A2-7555-4185-8E34-2841C6790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39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84"/>
    </mc:Choice>
    <mc:Fallback>
      <p:transition spd="slow" advTm="13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CPU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의 성능이 발달하면서 개인 컴퓨터에서도 딥러닝 모델 실행 가능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게임을 위해 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GPU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도 발달되면서 심층 신경망도 높은 수준으로 구현 가능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하드웨어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B645515-20CD-4D32-B88A-C2537FC35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82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18"/>
    </mc:Choice>
    <mc:Fallback>
      <p:transition spd="slow" advTm="23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인터넷을 통해 데이터셋 수집이 가능해짐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대표적으로 </a:t>
            </a:r>
            <a:r>
              <a:rPr lang="en-US" altLang="ko-KR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ImageNet 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데이터셋이 </a:t>
            </a:r>
            <a:r>
              <a:rPr lang="ko-KR" altLang="en-US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딥러닝의</a:t>
            </a: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성장을 촉진</a:t>
            </a:r>
            <a:endParaRPr lang="en-US" altLang="ko-KR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데이터셋</a:t>
            </a:r>
            <a:endParaRPr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1A5B9E4-55AC-486C-B9D2-40EA55353B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04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97"/>
    </mc:Choice>
    <mc:Fallback>
      <p:transition spd="slow" advTm="19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286</Words>
  <Application>Microsoft Office PowerPoint</Application>
  <PresentationFormat>화면 슬라이드 쇼(16:9)</PresentationFormat>
  <Paragraphs>55</Paragraphs>
  <Slides>11</Slides>
  <Notes>11</Notes>
  <HiddenSlides>0</HiddenSlides>
  <MMClips>11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12롯데마트행복Medium</vt:lpstr>
      <vt:lpstr>12롯데마트드림Bold</vt:lpstr>
      <vt:lpstr>Roboto Condensed Light</vt:lpstr>
      <vt:lpstr>Arial</vt:lpstr>
      <vt:lpstr>Squada One</vt:lpstr>
      <vt:lpstr>Righteous</vt:lpstr>
      <vt:lpstr>Tech Startup by Slidesgo</vt:lpstr>
      <vt:lpstr>1.2 머신 러닝의 간략한 역사</vt:lpstr>
      <vt:lpstr>확률적 모델링</vt:lpstr>
      <vt:lpstr>초창기 신경망</vt:lpstr>
      <vt:lpstr>커널 방법</vt:lpstr>
      <vt:lpstr>결정 트리, 랜덤 포레스트, 그래디언트 부스팅 머신</vt:lpstr>
      <vt:lpstr>딥러닝의 특징</vt:lpstr>
      <vt:lpstr>1.3 왜 딥러닝일까?</vt:lpstr>
      <vt:lpstr>하드웨어</vt:lpstr>
      <vt:lpstr>데이터셋</vt:lpstr>
      <vt:lpstr>알고리즘</vt:lpstr>
      <vt:lpstr>딥러닝의 지속성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STARTUP</dc:title>
  <cp:lastModifiedBy>김경수</cp:lastModifiedBy>
  <cp:revision>17</cp:revision>
  <dcterms:modified xsi:type="dcterms:W3CDTF">2021-01-07T12:14:52Z</dcterms:modified>
</cp:coreProperties>
</file>